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367" r:id="rId4"/>
    <p:sldId id="296" r:id="rId5"/>
    <p:sldId id="305" r:id="rId6"/>
    <p:sldId id="297" r:id="rId7"/>
    <p:sldId id="298" r:id="rId8"/>
    <p:sldId id="299" r:id="rId9"/>
    <p:sldId id="313" r:id="rId10"/>
    <p:sldId id="287" r:id="rId11"/>
    <p:sldId id="300" r:id="rId12"/>
    <p:sldId id="301" r:id="rId13"/>
    <p:sldId id="293" r:id="rId14"/>
    <p:sldId id="314" r:id="rId15"/>
    <p:sldId id="370" r:id="rId16"/>
    <p:sldId id="347" r:id="rId17"/>
    <p:sldId id="348" r:id="rId18"/>
    <p:sldId id="349" r:id="rId19"/>
    <p:sldId id="352" r:id="rId20"/>
    <p:sldId id="353" r:id="rId21"/>
    <p:sldId id="365" r:id="rId22"/>
    <p:sldId id="366" r:id="rId23"/>
    <p:sldId id="369" r:id="rId24"/>
    <p:sldId id="315" r:id="rId25"/>
    <p:sldId id="275" r:id="rId26"/>
    <p:sldId id="307" r:id="rId27"/>
    <p:sldId id="282" r:id="rId28"/>
    <p:sldId id="308" r:id="rId29"/>
    <p:sldId id="309" r:id="rId30"/>
    <p:sldId id="310" r:id="rId31"/>
    <p:sldId id="312" r:id="rId32"/>
    <p:sldId id="306" r:id="rId33"/>
    <p:sldId id="368" r:id="rId34"/>
    <p:sldId id="285" r:id="rId35"/>
  </p:sldIdLst>
  <p:sldSz cx="12192000" cy="6858000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7777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3564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80F2-1E9D-47DB-ACC4-F103433B527D}" type="datetimeFigureOut">
              <a:rPr lang="sv-SE" smtClean="0"/>
              <a:t>2024-09-25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83DF-1D24-41BE-84EA-F149C82EEF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7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06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34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examina finns då: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 bilaga 2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Generella, konstnärliga och yrkes, på grundnivå och på avancerad nivå.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Konstnärliga: tänker på konst, musik och teater. Men vi har en här: författarskolan. Vad skiljer? Målen i HF ser annorlunda ut.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examen i litterärt skapande.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440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Yrkesex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ett antal, 38. Här på HT och S bara 4. Motsvaras av program.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Examensmål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Staten behov av att styra upp utbildningen. Ibland även följt av en legitimation som ytterligare en koll. (Läkare) Psykolog och psykoterapeut, socialstyrelsen. Lärare skolverket.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87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Generella examina: lång rad huvudområden: journalistik, översättning, men också ämnen som inte ser ut som yrken: lingvistik, samhällsgeografi..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engelska översättningarna avslöjar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 gränsdragningen mellan humaniora och samhällskunskap inte är glasklar. Här beror nog mycket på historiska tillfälligheter.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36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aseline="0" dirty="0"/>
              <a:t>Alla ämnen kan kombineras och kurser av olika storlek. Men o</a:t>
            </a:r>
            <a:r>
              <a:rPr lang="sv-SE" dirty="0"/>
              <a:t>bs hela, avslutade</a:t>
            </a:r>
            <a:r>
              <a:rPr lang="sv-SE" baseline="0" dirty="0"/>
              <a:t> kurser! </a:t>
            </a:r>
          </a:p>
          <a:p>
            <a:r>
              <a:rPr lang="sv-SE" baseline="0" dirty="0"/>
              <a:t>Engelska: kandidatnivå på termin 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42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aseline="0" dirty="0"/>
              <a:t>Alla ämnen kan kombineras och kurser av olika storlek. Men o</a:t>
            </a:r>
            <a:r>
              <a:rPr lang="sv-SE" dirty="0"/>
              <a:t>bs hela, avslutade</a:t>
            </a:r>
            <a:r>
              <a:rPr lang="sv-SE" baseline="0" dirty="0"/>
              <a:t> kurser! </a:t>
            </a:r>
          </a:p>
          <a:p>
            <a:r>
              <a:rPr lang="sv-SE" baseline="0" dirty="0"/>
              <a:t>Engelska: kandidatnivå på termin 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25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3855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30010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13232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För skrymmande grafik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640" y="4695972"/>
            <a:ext cx="5444359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 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5613" y="4695972"/>
            <a:ext cx="4116386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7" y="2785298"/>
            <a:ext cx="11807825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8" y="4168939"/>
            <a:ext cx="3959225" cy="1387559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86B569-1B5E-CB47-A4CA-388CA2CC9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79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9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kt och punkttext bre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4155" y="1654620"/>
            <a:ext cx="5921827" cy="3729603"/>
          </a:xfrm>
        </p:spPr>
        <p:txBody>
          <a:bodyPr/>
          <a:lstStyle>
            <a:lvl1pPr>
              <a:spcAft>
                <a:spcPts val="0"/>
              </a:spcAft>
              <a:buNone/>
              <a:defRPr sz="2206"/>
            </a:lvl1pPr>
            <a:lvl2pPr>
              <a:defRPr sz="1805"/>
            </a:lvl2pPr>
            <a:lvl3pPr>
              <a:defRPr sz="1604"/>
            </a:lvl3pPr>
            <a:lvl4pPr>
              <a:defRPr sz="1404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242092" y="1654620"/>
            <a:ext cx="3952186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73965" y="5396955"/>
            <a:ext cx="1692259" cy="130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kt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2658" y="1654620"/>
            <a:ext cx="4241801" cy="372960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6"/>
            </a:lvl1pPr>
            <a:lvl2pPr>
              <a:defRPr sz="1805"/>
            </a:lvl2pPr>
            <a:lvl3pPr>
              <a:defRPr sz="1604"/>
            </a:lvl3pPr>
            <a:lvl4pPr>
              <a:defRPr sz="1404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487476" y="1654619"/>
            <a:ext cx="5706802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6"/>
            </a:lvl1pPr>
            <a:lvl2pPr>
              <a:spcAft>
                <a:spcPts val="0"/>
              </a:spcAft>
              <a:buClr>
                <a:schemeClr val="tx2"/>
              </a:buClr>
              <a:defRPr sz="2206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10273965" y="5396955"/>
            <a:ext cx="1692259" cy="130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678" y="5588206"/>
            <a:ext cx="1042779" cy="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99247"/>
            <a:ext cx="9144000" cy="2948353"/>
          </a:xfrm>
          <a:effectLst>
            <a:outerShdw blurRad="101600" algn="ctr" rotWithShape="0">
              <a:prstClr val="black">
                <a:alpha val="67000"/>
              </a:prstClr>
            </a:outerShdw>
          </a:effectLst>
        </p:spPr>
        <p:txBody>
          <a:bodyPr bIns="0" anchor="b">
            <a:noAutofit/>
          </a:bodyPr>
          <a:lstStyle>
            <a:lvl1pPr algn="ctr">
              <a:defRPr sz="9600" cap="all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80000"/>
            <a:ext cx="9144000" cy="1534886"/>
          </a:xfrm>
          <a:effectLst>
            <a:outerShdw blurRad="76200" algn="ctr" rotWithShape="0">
              <a:prstClr val="black">
                <a:alpha val="67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7" r:id="rId10"/>
    <p:sldLayoutId id="2147483657" r:id="rId11"/>
    <p:sldLayoutId id="2147483658" r:id="rId12"/>
    <p:sldLayoutId id="2147483651" r:id="rId13"/>
    <p:sldLayoutId id="2147483659" r:id="rId14"/>
    <p:sldLayoutId id="2147483660" r:id="rId15"/>
    <p:sldLayoutId id="2147483661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.lu.se/sol/personal/studievagledar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arbetslivsforum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F45D93-D47D-9E44-AC75-6957BA198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4314" y="3499576"/>
            <a:ext cx="6145600" cy="488224"/>
          </a:xfrm>
        </p:spPr>
        <p:txBody>
          <a:bodyPr/>
          <a:lstStyle/>
          <a:p>
            <a:r>
              <a:rPr lang="en-GB" dirty="0"/>
              <a:t>Mattias FALL, </a:t>
            </a:r>
            <a:r>
              <a:rPr lang="en-GB" dirty="0" err="1"/>
              <a:t>arbetslivskoordinator</a:t>
            </a:r>
            <a:endParaRPr lang="en-GB" dirty="0"/>
          </a:p>
          <a:p>
            <a:r>
              <a:rPr lang="en-GB"/>
              <a:t>Peter Marthinsson, </a:t>
            </a:r>
            <a:r>
              <a:rPr lang="en-GB" dirty="0" err="1"/>
              <a:t>studievägledare</a:t>
            </a:r>
            <a:endParaRPr lang="en-GB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F7E4982-AA83-BF4E-B24E-15D2DB2D1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4312" y="1770288"/>
            <a:ext cx="6145601" cy="1231106"/>
          </a:xfrm>
        </p:spPr>
        <p:txBody>
          <a:bodyPr/>
          <a:lstStyle/>
          <a:p>
            <a:r>
              <a:rPr lang="en-GB" sz="4000" dirty="0" err="1"/>
              <a:t>Från</a:t>
            </a:r>
            <a:r>
              <a:rPr lang="en-GB" sz="4000" dirty="0"/>
              <a:t> examen till </a:t>
            </a:r>
            <a:r>
              <a:rPr lang="en-GB" sz="4000" dirty="0" err="1"/>
              <a:t>arbetsliv</a:t>
            </a:r>
            <a:endParaRPr lang="en-GB" sz="4000" dirty="0"/>
          </a:p>
          <a:p>
            <a:r>
              <a:rPr lang="en-GB" sz="4000"/>
              <a:t>oktober </a:t>
            </a:r>
            <a:r>
              <a:rPr lang="en-GB" sz="4000" dirty="0"/>
              <a:t>2024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Utgå från arbetsuppgifter och kompetenser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655822"/>
              </p:ext>
            </p:extLst>
          </p:nvPr>
        </p:nvGraphicFramePr>
        <p:xfrm>
          <a:off x="1358283" y="2610755"/>
          <a:ext cx="9081117" cy="274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952">
                  <a:extLst>
                    <a:ext uri="{9D8B030D-6E8A-4147-A177-3AD203B41FA5}">
                      <a16:colId xmlns:a16="http://schemas.microsoft.com/office/drawing/2014/main" val="220869120"/>
                    </a:ext>
                  </a:extLst>
                </a:gridCol>
                <a:gridCol w="2650558">
                  <a:extLst>
                    <a:ext uri="{9D8B030D-6E8A-4147-A177-3AD203B41FA5}">
                      <a16:colId xmlns:a16="http://schemas.microsoft.com/office/drawing/2014/main" val="542725642"/>
                    </a:ext>
                  </a:extLst>
                </a:gridCol>
                <a:gridCol w="3694607">
                  <a:extLst>
                    <a:ext uri="{9D8B030D-6E8A-4147-A177-3AD203B41FA5}">
                      <a16:colId xmlns:a16="http://schemas.microsoft.com/office/drawing/2014/main" val="2509585690"/>
                    </a:ext>
                  </a:extLst>
                </a:gridCol>
              </a:tblGrid>
              <a:tr h="517137"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tycker 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tycker mindre 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82176"/>
                  </a:ext>
                </a:extLst>
              </a:tr>
              <a:tr h="1311402">
                <a:tc>
                  <a:txBody>
                    <a:bodyPr/>
                    <a:lstStyle/>
                    <a:p>
                      <a:r>
                        <a:rPr lang="sv-SE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är bra på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 skriva, särskilt på svenska</a:t>
                      </a:r>
                    </a:p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 jobba</a:t>
                      </a:r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grupp</a:t>
                      </a:r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 ha</a:t>
                      </a:r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många olika arbetsuppgifter samtidigt</a:t>
                      </a:r>
                    </a:p>
                    <a:p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 leda gruppen</a:t>
                      </a:r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24261"/>
                  </a:ext>
                </a:extLst>
              </a:tr>
              <a:tr h="913941">
                <a:tc>
                  <a:txBody>
                    <a:bodyPr/>
                    <a:lstStyle/>
                    <a:p>
                      <a:r>
                        <a:rPr lang="sv-SE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 är mindre bra på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 redigera</a:t>
                      </a:r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film</a:t>
                      </a:r>
                    </a:p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</a:t>
                      </a:r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ansvara för en budget</a:t>
                      </a:r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86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57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0000" y="360588"/>
            <a:ext cx="8820000" cy="1800000"/>
          </a:xfrm>
        </p:spPr>
        <p:txBody>
          <a:bodyPr>
            <a:normAutofit/>
          </a:bodyPr>
          <a:lstStyle/>
          <a:p>
            <a:r>
              <a:rPr lang="sv-SE" sz="4000" dirty="0"/>
              <a:t>Utgå från ämnesområden och arbetsplatser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06208"/>
              </p:ext>
            </p:extLst>
          </p:nvPr>
        </p:nvGraphicFramePr>
        <p:xfrm>
          <a:off x="1620000" y="2906175"/>
          <a:ext cx="882015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38">
                  <a:extLst>
                    <a:ext uri="{9D8B030D-6E8A-4147-A177-3AD203B41FA5}">
                      <a16:colId xmlns:a16="http://schemas.microsoft.com/office/drawing/2014/main" val="1139121081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819830674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2210258939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2609367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Myndighet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Företag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Idéburen organisation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8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Svensk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2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Översättning från tyska till svenska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4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Dansk skönlitteratur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9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Utgå från arbetsuppgifter och </a:t>
            </a:r>
            <a:br>
              <a:rPr lang="sv-SE" sz="4000" dirty="0"/>
            </a:br>
            <a:r>
              <a:rPr lang="sv-SE" sz="4000" dirty="0"/>
              <a:t>geografiska platser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97926"/>
              </p:ext>
            </p:extLst>
          </p:nvPr>
        </p:nvGraphicFramePr>
        <p:xfrm>
          <a:off x="1620000" y="2863973"/>
          <a:ext cx="88201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729">
                  <a:extLst>
                    <a:ext uri="{9D8B030D-6E8A-4147-A177-3AD203B41FA5}">
                      <a16:colId xmlns:a16="http://schemas.microsoft.com/office/drawing/2014/main" val="1139121081"/>
                    </a:ext>
                  </a:extLst>
                </a:gridCol>
                <a:gridCol w="1927274">
                  <a:extLst>
                    <a:ext uri="{9D8B030D-6E8A-4147-A177-3AD203B41FA5}">
                      <a16:colId xmlns:a16="http://schemas.microsoft.com/office/drawing/2014/main" val="819830674"/>
                    </a:ext>
                  </a:extLst>
                </a:gridCol>
                <a:gridCol w="1792111">
                  <a:extLst>
                    <a:ext uri="{9D8B030D-6E8A-4147-A177-3AD203B41FA5}">
                      <a16:colId xmlns:a16="http://schemas.microsoft.com/office/drawing/2014/main" val="2210258939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2609367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Skåne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Sydostasien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8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Utreda</a:t>
                      </a:r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och undersöka</a:t>
                      </a:r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2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Översätta</a:t>
                      </a:r>
                      <a:r>
                        <a:rPr lang="sv-S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</a:t>
                      </a:r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från tyska till svenska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4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Recensera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89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5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Arbetsgivare är intresserade av helheten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792" indent="-343792"/>
            <a:r>
              <a:rPr lang="sv-SE" dirty="0"/>
              <a:t>Utbildning</a:t>
            </a:r>
          </a:p>
          <a:p>
            <a:pPr marL="343792" indent="-343792"/>
            <a:r>
              <a:rPr lang="sv-SE" dirty="0"/>
              <a:t>Arbetslivserfarenhet</a:t>
            </a:r>
          </a:p>
          <a:p>
            <a:pPr marL="343792" indent="-343792"/>
            <a:r>
              <a:rPr lang="sv-SE" dirty="0"/>
              <a:t>Utlandserfarenhet</a:t>
            </a:r>
          </a:p>
          <a:p>
            <a:pPr marL="343792" indent="-343792"/>
            <a:r>
              <a:rPr lang="sv-SE" dirty="0"/>
              <a:t>Språkkunskaper</a:t>
            </a:r>
          </a:p>
          <a:p>
            <a:pPr marL="343792" indent="-343792"/>
            <a:r>
              <a:rPr lang="sv-SE" dirty="0"/>
              <a:t>Engagemang i föreningar och organisationer</a:t>
            </a:r>
          </a:p>
          <a:p>
            <a:pPr marL="343792" indent="-343792"/>
            <a:r>
              <a:rPr lang="sv-SE" dirty="0"/>
              <a:t>Personliga egenskaper</a:t>
            </a:r>
          </a:p>
          <a:p>
            <a:pPr marL="343792" indent="-343792"/>
            <a:r>
              <a:rPr lang="sv-SE" dirty="0"/>
              <a:t>Uppsatser, inriktning</a:t>
            </a:r>
          </a:p>
          <a:p>
            <a:pPr marL="343792" indent="-343792"/>
            <a:r>
              <a:rPr lang="sv-SE" dirty="0"/>
              <a:t>Motivation att söka just den platsen</a:t>
            </a:r>
          </a:p>
          <a:p>
            <a:pPr marL="343792" indent="-343792"/>
            <a:r>
              <a:rPr lang="sv-SE" dirty="0"/>
              <a:t>Kunskap om arbetsplatsen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39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Arbetsgivare är intresserade av helheten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792" indent="-343792"/>
            <a:r>
              <a:rPr lang="sv-SE" sz="2000" b="1" dirty="0"/>
              <a:t>Utbildning</a:t>
            </a:r>
          </a:p>
          <a:p>
            <a:pPr lvl="1"/>
            <a:r>
              <a:rPr lang="sv-SE" sz="2000" dirty="0"/>
              <a:t>Examen</a:t>
            </a:r>
          </a:p>
          <a:p>
            <a:pPr lvl="1"/>
            <a:r>
              <a:rPr lang="sv-SE" sz="2000" dirty="0"/>
              <a:t>Kandidat eller master?</a:t>
            </a:r>
          </a:p>
          <a:p>
            <a:pPr lvl="1"/>
            <a:r>
              <a:rPr lang="sv-SE" sz="2000" dirty="0"/>
              <a:t>Dubbla examina?</a:t>
            </a:r>
          </a:p>
        </p:txBody>
      </p:sp>
    </p:spTree>
    <p:extLst>
      <p:ext uri="{BB962C8B-B14F-4D97-AF65-F5344CB8AC3E}">
        <p14:creationId xmlns:p14="http://schemas.microsoft.com/office/powerpoint/2010/main" val="52594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ap-2923682_19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b="3979"/>
          <a:stretch/>
        </p:blipFill>
        <p:spPr>
          <a:xfrm>
            <a:off x="1740212" y="713026"/>
            <a:ext cx="6883911" cy="487071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7146753" y="1607103"/>
            <a:ext cx="3040999" cy="13969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endParaRPr lang="sv-SE" sz="1805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1583949" y="-1"/>
            <a:ext cx="964219" cy="68580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endParaRPr lang="sv-SE" sz="1805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258007" y="1694545"/>
            <a:ext cx="2583614" cy="120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6" dirty="0">
                <a:solidFill>
                  <a:schemeClr val="accent1"/>
                </a:solidFill>
              </a:rPr>
              <a:t>”Jag ska bli tjänsteman när jag blir stor”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166BC8-3010-5941-A426-36C26CA43A0E}"/>
              </a:ext>
            </a:extLst>
          </p:cNvPr>
          <p:cNvSpPr txBox="1"/>
          <p:nvPr/>
        </p:nvSpPr>
        <p:spPr>
          <a:xfrm>
            <a:off x="4224448" y="5798799"/>
            <a:ext cx="2922305" cy="3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5" dirty="0">
                <a:solidFill>
                  <a:schemeClr val="accent1"/>
                </a:solidFill>
              </a:rPr>
              <a:t>Tjänstemannaexamen?</a:t>
            </a:r>
            <a:endParaRPr lang="sv-SE" sz="1805" dirty="0"/>
          </a:p>
        </p:txBody>
      </p:sp>
    </p:spTree>
    <p:extLst>
      <p:ext uri="{BB962C8B-B14F-4D97-AF65-F5344CB8AC3E}">
        <p14:creationId xmlns:p14="http://schemas.microsoft.com/office/powerpoint/2010/main" val="41981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All utbildning bygger på kurser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Program </a:t>
            </a:r>
          </a:p>
          <a:p>
            <a:pPr lvl="1"/>
            <a:r>
              <a:rPr lang="sv-SE" sz="2000" dirty="0"/>
              <a:t>kombination av kurser som utbildningsanordnaren har valt (ibland med inslag av valbarhet)</a:t>
            </a:r>
          </a:p>
          <a:p>
            <a:pPr lvl="1"/>
            <a:r>
              <a:rPr lang="sv-SE" sz="2000" dirty="0"/>
              <a:t>kurserna söks ibland via </a:t>
            </a:r>
            <a:r>
              <a:rPr lang="sv-SE" sz="2000" dirty="0" err="1"/>
              <a:t>antagning.se</a:t>
            </a:r>
            <a:r>
              <a:rPr lang="sv-SE" sz="2000" dirty="0"/>
              <a:t>, ibland internt</a:t>
            </a:r>
          </a:p>
          <a:p>
            <a:r>
              <a:rPr lang="sv-SE" sz="2000" dirty="0"/>
              <a:t>Fristående kurser</a:t>
            </a:r>
          </a:p>
          <a:p>
            <a:pPr lvl="1"/>
            <a:r>
              <a:rPr lang="sv-SE" sz="2000" dirty="0"/>
              <a:t>du väljer själv</a:t>
            </a:r>
          </a:p>
          <a:p>
            <a:pPr lvl="1"/>
            <a:r>
              <a:rPr lang="sv-SE" sz="2000" dirty="0"/>
              <a:t>du ansöker varje termin via </a:t>
            </a:r>
            <a:r>
              <a:rPr lang="sv-SE" sz="2000" dirty="0" err="1"/>
              <a:t>antagning.se</a:t>
            </a:r>
            <a:endParaRPr lang="sv-SE" sz="20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48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Examina – HF, bilaga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Generella examina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Konstnärliga examina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Yrkesexamina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938962" y="1825199"/>
            <a:ext cx="3502025" cy="3730625"/>
          </a:xfrm>
        </p:spPr>
        <p:txBody>
          <a:bodyPr/>
          <a:lstStyle/>
          <a:p>
            <a:endParaRPr lang="sv-SE" dirty="0"/>
          </a:p>
          <a:p>
            <a:r>
              <a:rPr lang="sv-SE" sz="2000" dirty="0"/>
              <a:t>På grundnivå: högskoleexamen, kandidatexamen</a:t>
            </a:r>
          </a:p>
          <a:p>
            <a:endParaRPr lang="sv-SE" sz="2000" dirty="0"/>
          </a:p>
          <a:p>
            <a:r>
              <a:rPr lang="sv-SE" sz="2000" dirty="0"/>
              <a:t>På avancerad nivå: magisterexamen, masterexamen</a:t>
            </a:r>
          </a:p>
        </p:txBody>
      </p:sp>
      <p:sp>
        <p:nvSpPr>
          <p:cNvPr id="5" name="Höger klammerparentes 4"/>
          <p:cNvSpPr/>
          <p:nvPr/>
        </p:nvSpPr>
        <p:spPr bwMode="auto">
          <a:xfrm>
            <a:off x="5394053" y="2125503"/>
            <a:ext cx="429989" cy="3033291"/>
          </a:xfrm>
          <a:prstGeom prst="rightBrace">
            <a:avLst>
              <a:gd name="adj1" fmla="val 8333"/>
              <a:gd name="adj2" fmla="val 5082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907228" fontAlgn="base">
              <a:spcBef>
                <a:spcPct val="0"/>
              </a:spcBef>
              <a:spcAft>
                <a:spcPct val="0"/>
              </a:spcAft>
            </a:pPr>
            <a:endParaRPr lang="sv-SE" sz="1805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14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Yrkesexamina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26595" y="1982929"/>
            <a:ext cx="7606809" cy="4290686"/>
          </a:xfrm>
        </p:spPr>
        <p:txBody>
          <a:bodyPr numCol="3">
            <a:noAutofit/>
          </a:bodyPr>
          <a:lstStyle/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Arbetsterapeutexamen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Audionomexamen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Biomedicinsk analytikerexamen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 err="1"/>
              <a:t>Brandingenjörexamen</a:t>
            </a:r>
            <a:endParaRPr lang="sv-SE" sz="1404" dirty="0"/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Dietistexamen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Folkhögskollärarexamen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Fysioterapeutexamen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Förskollärarexamen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Högskoleingenjörsexamen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Optikerexamen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 err="1"/>
              <a:t>Ortopedingenjörexamen</a:t>
            </a:r>
            <a:endParaRPr lang="sv-SE" sz="1404" dirty="0"/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Receptarieexamen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 err="1"/>
              <a:t>Röntgensjuksköterskeex</a:t>
            </a:r>
            <a:r>
              <a:rPr lang="sv-SE" sz="1404" dirty="0"/>
              <a:t>.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Sjuksköterskeexamen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Sjöingenjörsexamen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Sjökaptensexamen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Socionomexamen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Studie- och yrkesvägledarexamen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Tandhygienistexamen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Tandteknikerexamen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Yrkeslärarexamen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Apotekarexamen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Arkitektexamen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Barnmorskeexamen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Civilekonomexamen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Civilingenjörsexamen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Juristexamen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Logopedexamen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Läkarexamen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Psykologexamen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Psykoterapeutexamen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Sjukhusfysikerexamen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 err="1"/>
              <a:t>Specialistsjuksköterskeex</a:t>
            </a:r>
            <a:r>
              <a:rPr lang="sv-SE" sz="1404" dirty="0"/>
              <a:t>.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Speciallärarexamen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Specialpedagogexamen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Tandläkarexamen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Grundlärarexamen</a:t>
            </a:r>
          </a:p>
          <a:p>
            <a:pPr marL="202826" indent="-202826" defTabSz="345556">
              <a:spcBef>
                <a:spcPts val="702"/>
              </a:spcBef>
              <a:defRPr sz="1651"/>
            </a:pPr>
            <a:r>
              <a:rPr lang="sv-SE" sz="1404" dirty="0"/>
              <a:t>Ämneslärarexamen</a:t>
            </a:r>
          </a:p>
        </p:txBody>
      </p:sp>
    </p:spTree>
    <p:extLst>
      <p:ext uri="{BB962C8B-B14F-4D97-AF65-F5344CB8AC3E}">
        <p14:creationId xmlns:p14="http://schemas.microsoft.com/office/powerpoint/2010/main" val="10463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Generell examen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/>
              <a:t>Filosofie kandidatexamen </a:t>
            </a:r>
            <a:r>
              <a:rPr lang="sv-SE" sz="2000" dirty="0"/>
              <a:t>(magister, master)</a:t>
            </a:r>
            <a:br>
              <a:rPr lang="sv-SE" sz="2000" dirty="0"/>
            </a:br>
            <a:r>
              <a:rPr lang="sv-SE" sz="2000" i="1" dirty="0" err="1"/>
              <a:t>Degree</a:t>
            </a:r>
            <a:r>
              <a:rPr lang="sv-SE" sz="2000" i="1" dirty="0"/>
              <a:t> </a:t>
            </a:r>
            <a:r>
              <a:rPr lang="sv-SE" sz="2000" i="1" dirty="0" err="1"/>
              <a:t>of</a:t>
            </a:r>
            <a:r>
              <a:rPr lang="sv-SE" sz="2000" i="1" dirty="0"/>
              <a:t> Bachelor </a:t>
            </a:r>
            <a:r>
              <a:rPr lang="sv-SE" sz="2000" i="1" dirty="0" err="1"/>
              <a:t>of</a:t>
            </a:r>
            <a:r>
              <a:rPr lang="sv-SE" sz="2000" i="1" dirty="0"/>
              <a:t> Arts</a:t>
            </a:r>
          </a:p>
          <a:p>
            <a:pPr lvl="1">
              <a:buFont typeface="Wingdings" pitchFamily="2" charset="2"/>
              <a:buChar char="ü"/>
            </a:pPr>
            <a:r>
              <a:rPr lang="sv-SE" sz="2000" dirty="0"/>
              <a:t>180 </a:t>
            </a:r>
            <a:r>
              <a:rPr lang="sv-SE" sz="2000" dirty="0" err="1"/>
              <a:t>hp</a:t>
            </a:r>
            <a:r>
              <a:rPr lang="sv-SE" sz="2000" dirty="0"/>
              <a:t> i hela, avslutade kurser</a:t>
            </a:r>
          </a:p>
          <a:p>
            <a:pPr lvl="1">
              <a:buFont typeface="Wingdings" pitchFamily="2" charset="2"/>
              <a:buChar char="ü"/>
            </a:pPr>
            <a:r>
              <a:rPr lang="sv-SE" sz="2000" dirty="0"/>
              <a:t>kandidatnivå i huvudområdet</a:t>
            </a:r>
          </a:p>
          <a:p>
            <a:pPr lvl="1">
              <a:buFont typeface="Wingdings" pitchFamily="2" charset="2"/>
              <a:buChar char="ü"/>
            </a:pPr>
            <a:r>
              <a:rPr lang="sv-SE" sz="2000" dirty="0"/>
              <a:t>kurser från alla olika ämnen kan räknas in</a:t>
            </a:r>
          </a:p>
          <a:p>
            <a:pPr lvl="1">
              <a:buFont typeface="Wingdings" pitchFamily="2" charset="2"/>
              <a:buChar char="ü"/>
            </a:pPr>
            <a:r>
              <a:rPr lang="sv-SE" sz="2000" dirty="0"/>
              <a:t>kurser från andra universitet och högskolor</a:t>
            </a:r>
          </a:p>
          <a:p>
            <a:pPr marL="453614" lvl="1" indent="0">
              <a:buNone/>
            </a:pPr>
            <a:endParaRPr lang="sv-SE" sz="2000" dirty="0">
              <a:sym typeface="Wingdings" pitchFamily="2" charset="2"/>
            </a:endParaRPr>
          </a:p>
          <a:p>
            <a:pPr marL="453614" lvl="1" indent="0">
              <a:buNone/>
            </a:pPr>
            <a:r>
              <a:rPr lang="sv-SE" sz="2000" dirty="0">
                <a:sym typeface="Wingdings" pitchFamily="2" charset="2"/>
              </a:rPr>
              <a:t>OBS! </a:t>
            </a:r>
            <a:r>
              <a:rPr lang="sv-SE" sz="2000" dirty="0"/>
              <a:t>ej överlappande poäng</a:t>
            </a:r>
          </a:p>
          <a:p>
            <a:pPr lvl="1"/>
            <a:endParaRPr lang="sv-SE" i="1" dirty="0"/>
          </a:p>
          <a:p>
            <a:pPr lvl="1"/>
            <a:endParaRPr lang="sv-SE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70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Känner du igen dig?</a:t>
            </a:r>
          </a:p>
        </p:txBody>
      </p:sp>
      <p:sp>
        <p:nvSpPr>
          <p:cNvPr id="4" name="Rektangulär bildtext 3"/>
          <p:cNvSpPr/>
          <p:nvPr/>
        </p:nvSpPr>
        <p:spPr>
          <a:xfrm>
            <a:off x="4590711" y="2227200"/>
            <a:ext cx="3657600" cy="1603716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Jag undrar vad jag kan jobba med efter utbildningen</a:t>
            </a:r>
            <a:r>
              <a:rPr lang="sv-SE" dirty="0"/>
              <a:t>.</a:t>
            </a:r>
          </a:p>
        </p:txBody>
      </p:sp>
      <p:sp>
        <p:nvSpPr>
          <p:cNvPr id="5" name="Rundad rektangulär bildtext 4"/>
          <p:cNvSpPr/>
          <p:nvPr/>
        </p:nvSpPr>
        <p:spPr>
          <a:xfrm>
            <a:off x="1495820" y="3692162"/>
            <a:ext cx="3094891" cy="2011680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Jag är osäker på vad jag helst vill jobba med.</a:t>
            </a:r>
          </a:p>
        </p:txBody>
      </p:sp>
      <p:sp>
        <p:nvSpPr>
          <p:cNvPr id="6" name="Kommentar i oval 5"/>
          <p:cNvSpPr/>
          <p:nvPr/>
        </p:nvSpPr>
        <p:spPr>
          <a:xfrm>
            <a:off x="6374235" y="3898117"/>
            <a:ext cx="4093698" cy="2039815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Jag vet vad jag vill jobba med och undrar hur jag kommer dit.</a:t>
            </a:r>
          </a:p>
        </p:txBody>
      </p:sp>
    </p:spTree>
    <p:extLst>
      <p:ext uri="{BB962C8B-B14F-4D97-AF65-F5344CB8AC3E}">
        <p14:creationId xmlns:p14="http://schemas.microsoft.com/office/powerpoint/2010/main" val="78599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Kandidatexamen i engelska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F37F271-9260-6B44-99F6-A95B100D2DAF}"/>
              </a:ext>
            </a:extLst>
          </p:cNvPr>
          <p:cNvSpPr txBox="1"/>
          <p:nvPr/>
        </p:nvSpPr>
        <p:spPr>
          <a:xfrm>
            <a:off x="3979959" y="2343924"/>
            <a:ext cx="185203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203" dirty="0" err="1">
              <a:solidFill>
                <a:schemeClr val="tx2"/>
              </a:solidFill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B58A2357-E965-AD4B-BC7C-5C58741C429C}"/>
              </a:ext>
            </a:extLst>
          </p:cNvPr>
          <p:cNvGraphicFramePr>
            <a:graphicFrameLocks noGrp="1"/>
          </p:cNvGraphicFramePr>
          <p:nvPr/>
        </p:nvGraphicFramePr>
        <p:xfrm>
          <a:off x="2216389" y="2482777"/>
          <a:ext cx="7627221" cy="267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20">
                  <a:extLst>
                    <a:ext uri="{9D8B030D-6E8A-4147-A177-3AD203B41FA5}">
                      <a16:colId xmlns:a16="http://schemas.microsoft.com/office/drawing/2014/main" val="1030567546"/>
                    </a:ext>
                  </a:extLst>
                </a:gridCol>
                <a:gridCol w="3201702">
                  <a:extLst>
                    <a:ext uri="{9D8B030D-6E8A-4147-A177-3AD203B41FA5}">
                      <a16:colId xmlns:a16="http://schemas.microsoft.com/office/drawing/2014/main" val="2178859813"/>
                    </a:ext>
                  </a:extLst>
                </a:gridCol>
                <a:gridCol w="3461299">
                  <a:extLst>
                    <a:ext uri="{9D8B030D-6E8A-4147-A177-3AD203B41FA5}">
                      <a16:colId xmlns:a16="http://schemas.microsoft.com/office/drawing/2014/main" val="2297454740"/>
                    </a:ext>
                  </a:extLst>
                </a:gridCol>
              </a:tblGrid>
              <a:tr h="486928">
                <a:tc>
                  <a:txBody>
                    <a:bodyPr/>
                    <a:lstStyle/>
                    <a:p>
                      <a:endParaRPr lang="sv-SE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Hösttermin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Vårtermin</a:t>
                      </a: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1770573957"/>
                  </a:ext>
                </a:extLst>
              </a:tr>
              <a:tr h="729648"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 1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Engelska 1–</a:t>
                      </a:r>
                      <a:r>
                        <a:rPr lang="sv-SE" sz="20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sv-SE" sz="2000" baseline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sv-SE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Engelska 31–60 </a:t>
                      </a:r>
                      <a:r>
                        <a:rPr lang="sv-SE" sz="20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sv-SE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891412988"/>
                  </a:ext>
                </a:extLst>
              </a:tr>
              <a:tr h="729648"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 2</a:t>
                      </a:r>
                    </a:p>
                  </a:txBody>
                  <a:tcPr marL="91673" marR="91673" marT="45837" marB="45837" anchor="ctr"/>
                </a:tc>
                <a:tc gridSpan="2"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Filmvetenskap 1–60</a:t>
                      </a:r>
                    </a:p>
                  </a:txBody>
                  <a:tcPr marL="91673" marR="91673" marT="45837" marB="45837" anchor="ctr"/>
                </a:tc>
                <a:tc hMerge="1">
                  <a:txBody>
                    <a:bodyPr/>
                    <a:lstStyle/>
                    <a:p>
                      <a:endParaRPr lang="sv-SE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764720"/>
                  </a:ext>
                </a:extLst>
              </a:tr>
              <a:tr h="729648"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 3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Utbytesstudier 30 </a:t>
                      </a:r>
                      <a:r>
                        <a:rPr lang="sv-SE" sz="20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sv-SE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Engelska 61–90 (kandidatkurs)</a:t>
                      </a: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410317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1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Kandidatexamen i kinesiska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F37F271-9260-6B44-99F6-A95B100D2DAF}"/>
              </a:ext>
            </a:extLst>
          </p:cNvPr>
          <p:cNvSpPr txBox="1"/>
          <p:nvPr/>
        </p:nvSpPr>
        <p:spPr>
          <a:xfrm>
            <a:off x="3979959" y="2343924"/>
            <a:ext cx="185203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203" dirty="0" err="1">
              <a:solidFill>
                <a:schemeClr val="tx2"/>
              </a:solidFill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B58A2357-E965-AD4B-BC7C-5C58741C429C}"/>
              </a:ext>
            </a:extLst>
          </p:cNvPr>
          <p:cNvGraphicFramePr>
            <a:graphicFrameLocks noGrp="1"/>
          </p:cNvGraphicFramePr>
          <p:nvPr/>
        </p:nvGraphicFramePr>
        <p:xfrm>
          <a:off x="2282389" y="2097952"/>
          <a:ext cx="7627221" cy="295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20">
                  <a:extLst>
                    <a:ext uri="{9D8B030D-6E8A-4147-A177-3AD203B41FA5}">
                      <a16:colId xmlns:a16="http://schemas.microsoft.com/office/drawing/2014/main" val="1030567546"/>
                    </a:ext>
                  </a:extLst>
                </a:gridCol>
                <a:gridCol w="3201702">
                  <a:extLst>
                    <a:ext uri="{9D8B030D-6E8A-4147-A177-3AD203B41FA5}">
                      <a16:colId xmlns:a16="http://schemas.microsoft.com/office/drawing/2014/main" val="2178859813"/>
                    </a:ext>
                  </a:extLst>
                </a:gridCol>
                <a:gridCol w="3461299">
                  <a:extLst>
                    <a:ext uri="{9D8B030D-6E8A-4147-A177-3AD203B41FA5}">
                      <a16:colId xmlns:a16="http://schemas.microsoft.com/office/drawing/2014/main" val="2297454740"/>
                    </a:ext>
                  </a:extLst>
                </a:gridCol>
              </a:tblGrid>
              <a:tr h="486928">
                <a:tc>
                  <a:txBody>
                    <a:bodyPr/>
                    <a:lstStyle/>
                    <a:p>
                      <a:endParaRPr lang="sv-SE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Hösttermin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Vårtermin</a:t>
                      </a: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1770573957"/>
                  </a:ext>
                </a:extLst>
              </a:tr>
              <a:tr h="729648"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 1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Kinesiska 1–</a:t>
                      </a:r>
                      <a:r>
                        <a:rPr lang="sv-SE" sz="20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sv-SE" sz="2000" baseline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sv-SE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Kinesiska 31–60 </a:t>
                      </a:r>
                      <a:r>
                        <a:rPr lang="sv-SE" sz="20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sv-SE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891412988"/>
                  </a:ext>
                </a:extLst>
              </a:tr>
              <a:tr h="729648"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 2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Kinesiska 61–90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Kinesiska 91–120 (kandidatkurs)</a:t>
                      </a: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1603764720"/>
                  </a:ext>
                </a:extLst>
              </a:tr>
              <a:tr h="994756"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 3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Ekonomisk historia 1–30</a:t>
                      </a:r>
                    </a:p>
                  </a:txBody>
                  <a:tcPr marL="91673" marR="91673" marT="45837" marB="45837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Kinas historia 15 </a:t>
                      </a:r>
                      <a:r>
                        <a:rPr lang="sv-SE" sz="20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b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2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Entreprenörskap och projektledning 15 </a:t>
                      </a:r>
                      <a:r>
                        <a:rPr lang="sv-SE" sz="20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</a:t>
                      </a:r>
                      <a:endParaRPr lang="sv-SE" sz="2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73" marR="91673" marT="45837" marB="45837" anchor="ctr"/>
                </a:tc>
                <a:extLst>
                  <a:ext uri="{0D108BD9-81ED-4DB2-BD59-A6C34878D82A}">
                    <a16:rowId xmlns:a16="http://schemas.microsoft.com/office/drawing/2014/main" val="4103177754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AD62C8C7-CC5E-8945-9E9B-AE0CAF9E98BC}"/>
              </a:ext>
            </a:extLst>
          </p:cNvPr>
          <p:cNvSpPr txBox="1"/>
          <p:nvPr/>
        </p:nvSpPr>
        <p:spPr>
          <a:xfrm>
            <a:off x="2228855" y="5053481"/>
            <a:ext cx="582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Ansök om examen i studentportalen!</a:t>
            </a:r>
          </a:p>
        </p:txBody>
      </p:sp>
    </p:spTree>
    <p:extLst>
      <p:ext uri="{BB962C8B-B14F-4D97-AF65-F5344CB8AC3E}">
        <p14:creationId xmlns:p14="http://schemas.microsoft.com/office/powerpoint/2010/main" val="26585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57F4978-C030-9D49-84F3-973B0DC11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" t="1086" b="22242"/>
          <a:stretch/>
        </p:blipFill>
        <p:spPr>
          <a:xfrm>
            <a:off x="3108518" y="518148"/>
            <a:ext cx="5864898" cy="63274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DFFDC24-39DC-CF4A-8A60-85F7FDD256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5881" y="298768"/>
            <a:ext cx="6980238" cy="1143000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7E996E-3B25-0643-AC91-52B45AE11B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59579" y="2067560"/>
            <a:ext cx="6962775" cy="35718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000" dirty="0"/>
              <a:t>Fråga här och nu!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Boka tid med en studievägledare:</a:t>
            </a:r>
            <a:br>
              <a:rPr lang="sv-SE" sz="2000" dirty="0"/>
            </a:br>
            <a:r>
              <a:rPr lang="sv-SE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https://www.sol.lu.se/sol/personal/studievagledare/</a:t>
            </a:r>
            <a:r>
              <a:rPr lang="sv-SE" sz="2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FEDBE83C-9A4F-DA46-BA52-D416D60AA7A4}"/>
              </a:ext>
            </a:extLst>
          </p:cNvPr>
          <p:cNvCxnSpPr/>
          <p:nvPr/>
        </p:nvCxnSpPr>
        <p:spPr bwMode="auto">
          <a:xfrm>
            <a:off x="2228854" y="1514604"/>
            <a:ext cx="7678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89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Arbetsgivare är intresserade av helheten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792" indent="-343792"/>
            <a:r>
              <a:rPr lang="sv-SE" sz="2000" b="1" dirty="0"/>
              <a:t>Utbildning</a:t>
            </a:r>
          </a:p>
          <a:p>
            <a:pPr lvl="1"/>
            <a:r>
              <a:rPr lang="sv-SE" sz="2000" dirty="0"/>
              <a:t>Examen</a:t>
            </a:r>
          </a:p>
          <a:p>
            <a:pPr lvl="1"/>
            <a:r>
              <a:rPr lang="sv-SE" sz="2000" dirty="0"/>
              <a:t>Kandidat eller master?</a:t>
            </a:r>
          </a:p>
          <a:p>
            <a:pPr lvl="1"/>
            <a:r>
              <a:rPr lang="sv-SE" sz="2000" dirty="0"/>
              <a:t>Dubbla examina?</a:t>
            </a:r>
          </a:p>
        </p:txBody>
      </p:sp>
    </p:spTree>
    <p:extLst>
      <p:ext uri="{BB962C8B-B14F-4D97-AF65-F5344CB8AC3E}">
        <p14:creationId xmlns:p14="http://schemas.microsoft.com/office/powerpoint/2010/main" val="194815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Arbetsgivare är intresserade av helheten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000" b="1" dirty="0"/>
              <a:t>Arbetslivserfarenhet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Sommarjobb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Extrajobb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Praktik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Tidigare heltidsjobb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397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Generella färdigheter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548029"/>
            <a:ext cx="9071446" cy="2387955"/>
          </a:xfrm>
        </p:spPr>
        <p:txBody>
          <a:bodyPr numCol="2">
            <a:normAutofit fontScale="85000" lnSpcReduction="10000"/>
          </a:bodyPr>
          <a:lstStyle/>
          <a:p>
            <a:r>
              <a:rPr lang="sv-SE" sz="2000" dirty="0"/>
              <a:t>Analysera problem</a:t>
            </a:r>
          </a:p>
          <a:p>
            <a:r>
              <a:rPr lang="sv-SE" sz="2000" dirty="0"/>
              <a:t>Hantera stora mängder information (som att läsa 2 000 sidor till en tenta)</a:t>
            </a:r>
          </a:p>
          <a:p>
            <a:r>
              <a:rPr lang="sv-SE" sz="2000" dirty="0">
                <a:solidFill>
                  <a:srgbClr val="000000"/>
                </a:solidFill>
              </a:rPr>
              <a:t>Samla och värdera information</a:t>
            </a:r>
            <a:endParaRPr lang="sv-SE" sz="2000" dirty="0"/>
          </a:p>
          <a:p>
            <a:r>
              <a:rPr lang="sv-SE" sz="2000" dirty="0">
                <a:solidFill>
                  <a:srgbClr val="000000"/>
                </a:solidFill>
              </a:rPr>
              <a:t>Arbeta självständigt och planera sitt arbete</a:t>
            </a:r>
          </a:p>
          <a:p>
            <a:endParaRPr lang="sv-SE" sz="2000" dirty="0">
              <a:solidFill>
                <a:srgbClr val="000000"/>
              </a:solidFill>
            </a:endParaRPr>
          </a:p>
          <a:p>
            <a:r>
              <a:rPr lang="sv-SE" sz="2000" dirty="0">
                <a:solidFill>
                  <a:srgbClr val="000000"/>
                </a:solidFill>
              </a:rPr>
              <a:t>Hålla en deadline (som att bli klar med uppsatsen i tid)</a:t>
            </a:r>
          </a:p>
          <a:p>
            <a:r>
              <a:rPr lang="sv-SE" sz="2000" dirty="0">
                <a:solidFill>
                  <a:srgbClr val="000000"/>
                </a:solidFill>
              </a:rPr>
              <a:t>Samarbeta med andra</a:t>
            </a:r>
          </a:p>
          <a:p>
            <a:r>
              <a:rPr lang="sv-SE" sz="2000" dirty="0">
                <a:solidFill>
                  <a:srgbClr val="000000"/>
                </a:solidFill>
              </a:rPr>
              <a:t>Förklara för andra</a:t>
            </a:r>
          </a:p>
          <a:p>
            <a:r>
              <a:rPr lang="sv-SE" sz="2000" dirty="0"/>
              <a:t>Presentera information både muntligt och skriftligt</a:t>
            </a:r>
          </a:p>
        </p:txBody>
      </p:sp>
    </p:spTree>
    <p:extLst>
      <p:ext uri="{BB962C8B-B14F-4D97-AF65-F5344CB8AC3E}">
        <p14:creationId xmlns:p14="http://schemas.microsoft.com/office/powerpoint/2010/main" val="277213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… användbara om man ska jobba som: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574387"/>
            <a:ext cx="8820000" cy="3545611"/>
          </a:xfrm>
        </p:spPr>
        <p:txBody>
          <a:bodyPr>
            <a:normAutofit/>
          </a:bodyPr>
          <a:lstStyle/>
          <a:p>
            <a:r>
              <a:rPr lang="sv-SE" sz="2000" dirty="0"/>
              <a:t>Handläggare</a:t>
            </a:r>
          </a:p>
          <a:p>
            <a:r>
              <a:rPr lang="sv-SE" sz="2000" dirty="0"/>
              <a:t>Utredare</a:t>
            </a:r>
          </a:p>
          <a:p>
            <a:r>
              <a:rPr lang="sv-SE" sz="2000" dirty="0"/>
              <a:t>Projektassistent</a:t>
            </a:r>
          </a:p>
          <a:p>
            <a:r>
              <a:rPr lang="sv-SE" sz="2000" dirty="0"/>
              <a:t>Analytiker</a:t>
            </a:r>
          </a:p>
          <a:p>
            <a:r>
              <a:rPr lang="sv-SE" sz="2000" dirty="0"/>
              <a:t>Utvecklare</a:t>
            </a:r>
          </a:p>
        </p:txBody>
      </p:sp>
    </p:spTree>
    <p:extLst>
      <p:ext uri="{BB962C8B-B14F-4D97-AF65-F5344CB8AC3E}">
        <p14:creationId xmlns:p14="http://schemas.microsoft.com/office/powerpoint/2010/main" val="334679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br>
              <a:rPr lang="sv-SE" dirty="0"/>
            </a:br>
            <a:r>
              <a:rPr lang="sv-SE" sz="4400" dirty="0"/>
              <a:t>Läs annonserna ”offensivt” och </a:t>
            </a:r>
            <a:br>
              <a:rPr lang="sv-SE" sz="4400" dirty="0"/>
            </a:br>
            <a:r>
              <a:rPr lang="sv-SE" sz="4400" dirty="0"/>
              <a:t>skilj mellan krav och fördelar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281" indent="0">
              <a:lnSpc>
                <a:spcPct val="150000"/>
              </a:lnSpc>
              <a:buNone/>
            </a:pPr>
            <a:endParaRPr lang="sv-SE" sz="2000" b="1" dirty="0"/>
          </a:p>
          <a:p>
            <a:pPr marL="108281" indent="0">
              <a:lnSpc>
                <a:spcPct val="150000"/>
              </a:lnSpc>
              <a:buNone/>
            </a:pPr>
            <a:r>
              <a:rPr lang="sv-SE" sz="2000" b="1" dirty="0"/>
              <a:t>”</a:t>
            </a:r>
            <a:r>
              <a:rPr lang="sv-SE" sz="2000" dirty="0"/>
              <a:t>Statsvetare, jurister, ekonomer, kulturvetare, samhällsvetare, medie- och kommunikationsstuderande, med inriktning på och intresse för politik, kultur- och utvecklingssamarbete. Intresse för regionen och EU-frågor är meriterande, liksom kunskaper i regionens språk”.</a:t>
            </a:r>
          </a:p>
        </p:txBody>
      </p:sp>
    </p:spTree>
    <p:extLst>
      <p:ext uri="{BB962C8B-B14F-4D97-AF65-F5344CB8AC3E}">
        <p14:creationId xmlns:p14="http://schemas.microsoft.com/office/powerpoint/2010/main" val="4088003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br>
              <a:rPr lang="sv-SE" dirty="0"/>
            </a:br>
            <a:r>
              <a:rPr lang="sv-SE" sz="4400" dirty="0"/>
              <a:t>Läs annonserna ”offensivt” och </a:t>
            </a:r>
            <a:br>
              <a:rPr lang="sv-SE" sz="4400" dirty="0"/>
            </a:br>
            <a:r>
              <a:rPr lang="sv-SE" sz="4400" dirty="0"/>
              <a:t>skilj mellan krav och fördelar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281" indent="0">
              <a:lnSpc>
                <a:spcPct val="150000"/>
              </a:lnSpc>
              <a:buNone/>
            </a:pPr>
            <a:r>
              <a:rPr lang="sv-SE" sz="2000" b="1" dirty="0"/>
              <a:t>”</a:t>
            </a:r>
            <a:r>
              <a:rPr lang="sv-SE" sz="2000" dirty="0"/>
              <a:t>Statsvetare, jurister, ekonomer, kulturvetare, samhällsvetare, medie- och kommunikationsstuderande, </a:t>
            </a:r>
          </a:p>
          <a:p>
            <a:pPr marL="108281" indent="0">
              <a:lnSpc>
                <a:spcPct val="150000"/>
              </a:lnSpc>
              <a:buNone/>
            </a:pPr>
            <a:r>
              <a:rPr lang="sv-SE" sz="2000" dirty="0"/>
              <a:t>med </a:t>
            </a:r>
            <a:r>
              <a:rPr lang="sv-SE" sz="2000" i="1" dirty="0"/>
              <a:t>inriktning</a:t>
            </a:r>
            <a:r>
              <a:rPr lang="sv-SE" sz="2000" dirty="0"/>
              <a:t> på och </a:t>
            </a:r>
            <a:r>
              <a:rPr lang="sv-SE" sz="2000" i="1" dirty="0"/>
              <a:t>intresse</a:t>
            </a:r>
            <a:r>
              <a:rPr lang="sv-SE" sz="2000" dirty="0"/>
              <a:t> för politik, kultur- och utvecklingssamarbete. </a:t>
            </a:r>
          </a:p>
          <a:p>
            <a:pPr marL="108281" indent="0">
              <a:lnSpc>
                <a:spcPct val="150000"/>
              </a:lnSpc>
              <a:buNone/>
            </a:pPr>
            <a:endParaRPr lang="sv-SE" sz="2000" i="1" dirty="0"/>
          </a:p>
          <a:p>
            <a:pPr marL="108281" indent="0">
              <a:lnSpc>
                <a:spcPct val="150000"/>
              </a:lnSpc>
              <a:buNone/>
            </a:pPr>
            <a:r>
              <a:rPr lang="sv-SE" sz="2000" i="1" dirty="0"/>
              <a:t>Intresse</a:t>
            </a:r>
            <a:r>
              <a:rPr lang="sv-SE" sz="2000" dirty="0"/>
              <a:t> för regionen och EU-frågor är </a:t>
            </a:r>
            <a:r>
              <a:rPr lang="sv-SE" sz="2000" i="1" dirty="0"/>
              <a:t>meriterande</a:t>
            </a:r>
            <a:r>
              <a:rPr lang="sv-SE" sz="2000" dirty="0"/>
              <a:t>, </a:t>
            </a:r>
          </a:p>
          <a:p>
            <a:pPr marL="108281" indent="0">
              <a:lnSpc>
                <a:spcPct val="150000"/>
              </a:lnSpc>
              <a:buNone/>
            </a:pPr>
            <a:r>
              <a:rPr lang="sv-SE" sz="2000" dirty="0"/>
              <a:t>liksom </a:t>
            </a:r>
            <a:r>
              <a:rPr lang="sv-SE" sz="2000" i="1" dirty="0"/>
              <a:t>kunskaper</a:t>
            </a:r>
            <a:r>
              <a:rPr lang="sv-SE" sz="2000" dirty="0"/>
              <a:t> i regionens språk”.</a:t>
            </a:r>
          </a:p>
          <a:p>
            <a:pPr marL="108281" indent="0">
              <a:lnSpc>
                <a:spcPct val="150000"/>
              </a:lnSpc>
              <a:buNone/>
            </a:pPr>
            <a:r>
              <a:rPr lang="sv-SE" sz="1100" dirty="0"/>
              <a:t>								[Mina kursiveringar]</a:t>
            </a:r>
          </a:p>
        </p:txBody>
      </p:sp>
    </p:spTree>
    <p:extLst>
      <p:ext uri="{BB962C8B-B14F-4D97-AF65-F5344CB8AC3E}">
        <p14:creationId xmlns:p14="http://schemas.microsoft.com/office/powerpoint/2010/main" val="56261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2087" y="2477522"/>
            <a:ext cx="11807825" cy="1231106"/>
          </a:xfrm>
        </p:spPr>
        <p:txBody>
          <a:bodyPr/>
          <a:lstStyle/>
          <a:p>
            <a:r>
              <a:rPr lang="sv-SE" dirty="0"/>
              <a:t>Vad kan jag bli?</a:t>
            </a:r>
            <a:br>
              <a:rPr lang="sv-SE" dirty="0"/>
            </a:br>
            <a:r>
              <a:rPr lang="sv-SE" dirty="0"/>
              <a:t>Vad vill jag bli?</a:t>
            </a:r>
          </a:p>
        </p:txBody>
      </p:sp>
    </p:spTree>
    <p:extLst>
      <p:ext uri="{BB962C8B-B14F-4D97-AF65-F5344CB8AC3E}">
        <p14:creationId xmlns:p14="http://schemas.microsoft.com/office/powerpoint/2010/main" val="37520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Vad händer efter den här presentationen?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Tid för frågor i mitten och slutet</a:t>
            </a:r>
          </a:p>
          <a:p>
            <a:r>
              <a:rPr lang="sv-SE" sz="2000" dirty="0"/>
              <a:t>Kontakta din studievägledare om du har frågor om kurser, behörigheter och liknande</a:t>
            </a:r>
          </a:p>
          <a:p>
            <a:r>
              <a:rPr lang="sv-SE" sz="2000" dirty="0"/>
              <a:t>Mejla karriar@ht.lu.se om du vill boka tid för karriärvägledning, CV-handledning och liknande</a:t>
            </a:r>
          </a:p>
        </p:txBody>
      </p:sp>
    </p:spTree>
    <p:extLst>
      <p:ext uri="{BB962C8B-B14F-4D97-AF65-F5344CB8AC3E}">
        <p14:creationId xmlns:p14="http://schemas.microsoft.com/office/powerpoint/2010/main" val="2538835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3363211" y="4082409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Fast anställning snabbt efter examen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8883627" y="4123018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Hög lön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2059074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Hjälpa andra människor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6096000" y="558008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Stor frihet och eget ansvar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186993" y="4086336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Hög status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4900246" y="179540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Bo kvar i Lund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4558965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Inte jobba med barn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7082807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Jobba utomlands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3704492" y="558008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Ett intressant jobb med trevliga kollegor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4900246" y="295627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Jobb inom universitetet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666577" y="4123018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Få användning för mina ämneskunskaper </a:t>
            </a:r>
          </a:p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varje dag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9606649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Kombinera mitt eget skrivande med ett någorlunda bra jobb</a:t>
            </a:r>
          </a:p>
        </p:txBody>
      </p:sp>
    </p:spTree>
    <p:extLst>
      <p:ext uri="{BB962C8B-B14F-4D97-AF65-F5344CB8AC3E}">
        <p14:creationId xmlns:p14="http://schemas.microsoft.com/office/powerpoint/2010/main" val="2984042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482530" y="5298318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Fast anställning snabbt efter examen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7855511" y="533278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Hög lön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2059074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Hjälpa andra människor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6879196" y="3083679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Stor frihet och eget ansvar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2993453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Hög status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9342516" y="533278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Bo kvar i Lund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4558965" y="5278013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Inte jobba med barn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4558965" y="375563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Jobba utomlands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4487688" y="2452109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Ett intressant jobb med trevliga kollegor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2216015" y="422134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Jobb inom universitetet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406032" y="589560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Få användning för mina ämneskunskaper </a:t>
            </a:r>
          </a:p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varje dag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5863102" y="5318622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Kombinera mitt eget skrivande med ett någorlunda bra jobb</a:t>
            </a:r>
          </a:p>
        </p:txBody>
      </p:sp>
    </p:spTree>
    <p:extLst>
      <p:ext uri="{BB962C8B-B14F-4D97-AF65-F5344CB8AC3E}">
        <p14:creationId xmlns:p14="http://schemas.microsoft.com/office/powerpoint/2010/main" val="840290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Informationsinhämtning och omvärldsanalys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Strukturera dina funderingar</a:t>
            </a:r>
          </a:p>
          <a:p>
            <a:r>
              <a:rPr lang="sv-SE" sz="2000" dirty="0"/>
              <a:t>Läs platsannonser, till exempel på </a:t>
            </a:r>
          </a:p>
          <a:p>
            <a:pPr marL="0" indent="0">
              <a:buNone/>
            </a:pPr>
            <a:r>
              <a:rPr lang="sv-SE" sz="2000" dirty="0">
                <a:hlinkClick r:id="rId2"/>
              </a:rPr>
              <a:t>facebook.com/arbetslivsforum</a:t>
            </a:r>
            <a:r>
              <a:rPr lang="sv-SE" sz="2000" dirty="0"/>
              <a:t> och offentligajobb.se</a:t>
            </a:r>
          </a:p>
          <a:p>
            <a:r>
              <a:rPr lang="sv-SE" sz="2000" dirty="0" err="1"/>
              <a:t>Nätverka</a:t>
            </a:r>
            <a:endParaRPr lang="sv-SE" sz="2000" dirty="0"/>
          </a:p>
          <a:p>
            <a:r>
              <a:rPr lang="sv-SE" sz="2000" dirty="0"/>
              <a:t>Skapa en profil </a:t>
            </a:r>
            <a:r>
              <a:rPr lang="sv-SE" sz="2000"/>
              <a:t>på LinkedIn, om du vill</a:t>
            </a:r>
            <a:endParaRPr lang="sv-SE" sz="2000" dirty="0"/>
          </a:p>
          <a:p>
            <a:r>
              <a:rPr lang="sv-SE" sz="2000" dirty="0"/>
              <a:t>Läs CV- och ansökningstips</a:t>
            </a:r>
          </a:p>
        </p:txBody>
      </p:sp>
    </p:spTree>
    <p:extLst>
      <p:ext uri="{BB962C8B-B14F-4D97-AF65-F5344CB8AC3E}">
        <p14:creationId xmlns:p14="http://schemas.microsoft.com/office/powerpoint/2010/main" val="394212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Vad händer efter den här presentationen?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Tid för frågor i mitten och slutet</a:t>
            </a:r>
          </a:p>
          <a:p>
            <a:r>
              <a:rPr lang="sv-SE" sz="2000" dirty="0"/>
              <a:t>Kontakta din studievägledare om du har frågor om kurser, behörigheter och liknande</a:t>
            </a:r>
          </a:p>
          <a:p>
            <a:r>
              <a:rPr lang="sv-SE" sz="2000" dirty="0"/>
              <a:t>Mejla karriar@ht.lu.se om du vill boka tid för karriärvägledning, CV-handledning och liknande</a:t>
            </a:r>
          </a:p>
        </p:txBody>
      </p:sp>
    </p:spTree>
    <p:extLst>
      <p:ext uri="{BB962C8B-B14F-4D97-AF65-F5344CB8AC3E}">
        <p14:creationId xmlns:p14="http://schemas.microsoft.com/office/powerpoint/2010/main" val="2948808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00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2087" y="2477522"/>
            <a:ext cx="11807825" cy="1231106"/>
          </a:xfrm>
        </p:spPr>
        <p:txBody>
          <a:bodyPr/>
          <a:lstStyle/>
          <a:p>
            <a:r>
              <a:rPr lang="sv-SE" dirty="0"/>
              <a:t>Vad kan jag bli?</a:t>
            </a:r>
            <a:br>
              <a:rPr lang="sv-SE" dirty="0"/>
            </a:br>
            <a:r>
              <a:rPr lang="sv-SE" dirty="0"/>
              <a:t>Vad vill jag bli?</a:t>
            </a:r>
          </a:p>
        </p:txBody>
      </p:sp>
    </p:spTree>
    <p:extLst>
      <p:ext uri="{BB962C8B-B14F-4D97-AF65-F5344CB8AC3E}">
        <p14:creationId xmlns:p14="http://schemas.microsoft.com/office/powerpoint/2010/main" val="101966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1350498" y="2926080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Fast anställning snabbt efter examen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1069139" y="1376288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Hög lön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839369" y="4682197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Hjälpa andra människor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6520374" y="3474720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Stor frihet och eget ansvar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9226060" y="2555631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Hög status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3943640" y="2547424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Bo kvar i Lund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3881509" y="4386776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Inte jobba med barn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3566156" y="897986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Jobba utomlands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6396108" y="1495864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Ett intressant jobb med trevliga kollegor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6923649" y="5120640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Jobb inom universitetet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8998634" y="1188721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Få användning för mina ämneskunskaper </a:t>
            </a:r>
          </a:p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varje dag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9562514" y="4133557"/>
            <a:ext cx="2391508" cy="109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Kombinera mitt eget skrivande med ett någorlunda bra jobb</a:t>
            </a:r>
          </a:p>
        </p:txBody>
      </p:sp>
    </p:spTree>
    <p:extLst>
      <p:ext uri="{BB962C8B-B14F-4D97-AF65-F5344CB8AC3E}">
        <p14:creationId xmlns:p14="http://schemas.microsoft.com/office/powerpoint/2010/main" val="200845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Svaret kanske är någon av dessa titlar?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539826"/>
            <a:ext cx="8820000" cy="3960000"/>
          </a:xfrm>
        </p:spPr>
        <p:txBody>
          <a:bodyPr>
            <a:normAutofit/>
          </a:bodyPr>
          <a:lstStyle/>
          <a:p>
            <a:r>
              <a:rPr lang="sv-SE" sz="2000" dirty="0"/>
              <a:t>Översättare</a:t>
            </a:r>
          </a:p>
          <a:p>
            <a:r>
              <a:rPr lang="sv-SE" sz="2000" dirty="0"/>
              <a:t>Bibliotekarie</a:t>
            </a:r>
          </a:p>
          <a:p>
            <a:r>
              <a:rPr lang="sv-SE" sz="2000" dirty="0"/>
              <a:t>Lärare</a:t>
            </a:r>
          </a:p>
          <a:p>
            <a:r>
              <a:rPr lang="sv-SE" sz="2000" dirty="0"/>
              <a:t>Journalist</a:t>
            </a:r>
          </a:p>
          <a:p>
            <a:r>
              <a:rPr lang="sv-SE" sz="2000" dirty="0"/>
              <a:t>Förlagsredaktör</a:t>
            </a:r>
          </a:p>
        </p:txBody>
      </p:sp>
    </p:spTree>
    <p:extLst>
      <p:ext uri="{BB962C8B-B14F-4D97-AF65-F5344CB8AC3E}">
        <p14:creationId xmlns:p14="http://schemas.microsoft.com/office/powerpoint/2010/main" val="27986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Men har du tänkt på dessa?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574387"/>
            <a:ext cx="8820000" cy="3545611"/>
          </a:xfrm>
        </p:spPr>
        <p:txBody>
          <a:bodyPr>
            <a:normAutofit/>
          </a:bodyPr>
          <a:lstStyle/>
          <a:p>
            <a:r>
              <a:rPr lang="sv-SE" sz="2000" dirty="0"/>
              <a:t>Handläggare</a:t>
            </a:r>
          </a:p>
          <a:p>
            <a:r>
              <a:rPr lang="sv-SE" sz="2000" dirty="0"/>
              <a:t>Utredare</a:t>
            </a:r>
          </a:p>
          <a:p>
            <a:r>
              <a:rPr lang="sv-SE" sz="2000" dirty="0"/>
              <a:t>Projektassistent</a:t>
            </a:r>
          </a:p>
          <a:p>
            <a:r>
              <a:rPr lang="sv-SE" sz="2000" dirty="0"/>
              <a:t>Analytiker</a:t>
            </a:r>
          </a:p>
          <a:p>
            <a:r>
              <a:rPr lang="sv-SE" sz="2000" dirty="0"/>
              <a:t>Utvecklare</a:t>
            </a:r>
          </a:p>
        </p:txBody>
      </p:sp>
    </p:spTree>
    <p:extLst>
      <p:ext uri="{BB962C8B-B14F-4D97-AF65-F5344CB8AC3E}">
        <p14:creationId xmlns:p14="http://schemas.microsoft.com/office/powerpoint/2010/main" val="29808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Eller dessa?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518117"/>
            <a:ext cx="8820000" cy="3601882"/>
          </a:xfrm>
        </p:spPr>
        <p:txBody>
          <a:bodyPr>
            <a:normAutofit/>
          </a:bodyPr>
          <a:lstStyle/>
          <a:p>
            <a:r>
              <a:rPr lang="sv-SE" sz="2000" dirty="0"/>
              <a:t>Folkbildningsutvecklare</a:t>
            </a:r>
          </a:p>
          <a:p>
            <a:r>
              <a:rPr lang="sv-SE" sz="2000" dirty="0"/>
              <a:t>Berättarantikvarie</a:t>
            </a:r>
          </a:p>
          <a:p>
            <a:r>
              <a:rPr lang="sv-SE" sz="2000" dirty="0"/>
              <a:t>Metodboksskribent</a:t>
            </a:r>
          </a:p>
          <a:p>
            <a:r>
              <a:rPr lang="sv-SE" sz="2000" dirty="0"/>
              <a:t>Språkexpert</a:t>
            </a:r>
          </a:p>
          <a:p>
            <a:r>
              <a:rPr lang="sv-SE" sz="2000" dirty="0"/>
              <a:t>Samhällsinformatör</a:t>
            </a:r>
          </a:p>
          <a:p>
            <a:r>
              <a:rPr lang="sv-SE" sz="2000" dirty="0"/>
              <a:t>Underrättelseanalytiker</a:t>
            </a:r>
          </a:p>
          <a:p>
            <a:r>
              <a:rPr lang="sv-SE" sz="2000" dirty="0"/>
              <a:t>Eventkoordinator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19444" t="54667" r="43730" b="27429"/>
          <a:stretch/>
        </p:blipFill>
        <p:spPr>
          <a:xfrm>
            <a:off x="5109922" y="2328814"/>
            <a:ext cx="6734628" cy="204651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2496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Ovanliga titlar </a:t>
            </a:r>
            <a:r>
              <a:rPr lang="sv-SE" sz="4000" i="1" dirty="0"/>
              <a:t>med vanliga komponenter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518117"/>
            <a:ext cx="8820000" cy="3601882"/>
          </a:xfrm>
        </p:spPr>
        <p:txBody>
          <a:bodyPr>
            <a:normAutofit/>
          </a:bodyPr>
          <a:lstStyle/>
          <a:p>
            <a:r>
              <a:rPr lang="sv-SE" sz="2000" dirty="0"/>
              <a:t>Folkbildnings-</a:t>
            </a:r>
            <a:r>
              <a:rPr lang="sv-SE" sz="2000" i="1" dirty="0"/>
              <a:t>utvecklare</a:t>
            </a:r>
          </a:p>
          <a:p>
            <a:r>
              <a:rPr lang="sv-SE" sz="2000" dirty="0"/>
              <a:t>Berättar-</a:t>
            </a:r>
            <a:r>
              <a:rPr lang="sv-SE" sz="2000" i="1" dirty="0"/>
              <a:t>antikvarie</a:t>
            </a:r>
          </a:p>
          <a:p>
            <a:r>
              <a:rPr lang="sv-SE" sz="2000" dirty="0"/>
              <a:t>Metodboks-</a:t>
            </a:r>
            <a:r>
              <a:rPr lang="sv-SE" sz="2000" i="1" dirty="0"/>
              <a:t>skribent</a:t>
            </a:r>
          </a:p>
          <a:p>
            <a:r>
              <a:rPr lang="sv-SE" sz="2000" dirty="0"/>
              <a:t>Språk-</a:t>
            </a:r>
            <a:r>
              <a:rPr lang="sv-SE" sz="2000" i="1" dirty="0"/>
              <a:t>expert</a:t>
            </a:r>
          </a:p>
          <a:p>
            <a:r>
              <a:rPr lang="sv-SE" sz="2000" dirty="0"/>
              <a:t>Samhälls-</a:t>
            </a:r>
            <a:r>
              <a:rPr lang="sv-SE" sz="2000" i="1" dirty="0"/>
              <a:t>informatör</a:t>
            </a:r>
          </a:p>
          <a:p>
            <a:r>
              <a:rPr lang="sv-SE" sz="2000" dirty="0"/>
              <a:t>Underrättelse-</a:t>
            </a:r>
            <a:r>
              <a:rPr lang="sv-SE" sz="2000" i="1" dirty="0"/>
              <a:t>analytiker</a:t>
            </a:r>
          </a:p>
          <a:p>
            <a:r>
              <a:rPr lang="sv-SE" sz="2000" dirty="0"/>
              <a:t>Event-</a:t>
            </a:r>
            <a:r>
              <a:rPr lang="sv-SE" sz="2000" i="1" dirty="0"/>
              <a:t>koordinator</a:t>
            </a:r>
          </a:p>
        </p:txBody>
      </p:sp>
    </p:spTree>
    <p:extLst>
      <p:ext uri="{BB962C8B-B14F-4D97-AF65-F5344CB8AC3E}">
        <p14:creationId xmlns:p14="http://schemas.microsoft.com/office/powerpoint/2010/main" val="283794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1223</Words>
  <Application>Microsoft Office PowerPoint</Application>
  <PresentationFormat>Bredbild</PresentationFormat>
  <Paragraphs>285</Paragraphs>
  <Slides>34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41" baseType="lpstr">
      <vt:lpstr>Helvetica Light</vt:lpstr>
      <vt:lpstr>Systemtypsnitt</vt:lpstr>
      <vt:lpstr>Arial</vt:lpstr>
      <vt:lpstr>Calibri</vt:lpstr>
      <vt:lpstr>Times New Roman</vt:lpstr>
      <vt:lpstr>Wingdings</vt:lpstr>
      <vt:lpstr>Office-tema</vt:lpstr>
      <vt:lpstr>PowerPoint-presentation</vt:lpstr>
      <vt:lpstr>Känner du igen dig?</vt:lpstr>
      <vt:lpstr>Vad händer efter den här presentationen?</vt:lpstr>
      <vt:lpstr>Vad kan jag bli? Vad vill jag bli?</vt:lpstr>
      <vt:lpstr>PowerPoint-presentation</vt:lpstr>
      <vt:lpstr>Svaret kanske är någon av dessa titlar?</vt:lpstr>
      <vt:lpstr>Men har du tänkt på dessa?</vt:lpstr>
      <vt:lpstr>Eller dessa?</vt:lpstr>
      <vt:lpstr>Ovanliga titlar med vanliga komponenter</vt:lpstr>
      <vt:lpstr>Utgå från arbetsuppgifter och kompetenser</vt:lpstr>
      <vt:lpstr>Utgå från ämnesområden och arbetsplatser</vt:lpstr>
      <vt:lpstr>Utgå från arbetsuppgifter och  geografiska platser</vt:lpstr>
      <vt:lpstr>Arbetsgivare är intresserade av helheten</vt:lpstr>
      <vt:lpstr>Arbetsgivare är intresserade av helheten</vt:lpstr>
      <vt:lpstr>PowerPoint-presentation</vt:lpstr>
      <vt:lpstr>All utbildning bygger på kurser</vt:lpstr>
      <vt:lpstr>Examina – HF, bilaga 2</vt:lpstr>
      <vt:lpstr>Yrkesexamina</vt:lpstr>
      <vt:lpstr>Generell examen</vt:lpstr>
      <vt:lpstr>Kandidatexamen i engelska</vt:lpstr>
      <vt:lpstr>Kandidatexamen i kinesiska</vt:lpstr>
      <vt:lpstr>Frågor?</vt:lpstr>
      <vt:lpstr>Arbetsgivare är intresserade av helheten</vt:lpstr>
      <vt:lpstr>Arbetsgivare är intresserade av helheten</vt:lpstr>
      <vt:lpstr>Generella färdigheter</vt:lpstr>
      <vt:lpstr>… användbara om man ska jobba som:</vt:lpstr>
      <vt:lpstr> Läs annonserna ”offensivt” och  skilj mellan krav och fördelar</vt:lpstr>
      <vt:lpstr> Läs annonserna ”offensivt” och  skilj mellan krav och fördelar</vt:lpstr>
      <vt:lpstr>Vad kan jag bli? Vad vill jag bli?</vt:lpstr>
      <vt:lpstr>PowerPoint-presentation</vt:lpstr>
      <vt:lpstr>PowerPoint-presentation</vt:lpstr>
      <vt:lpstr>Informationsinhämtning och omvärldsanalys</vt:lpstr>
      <vt:lpstr>Vad händer efter den här presentationen?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Peter Marthinsson</cp:lastModifiedBy>
  <cp:revision>112</cp:revision>
  <cp:lastPrinted>2022-10-05T11:35:25Z</cp:lastPrinted>
  <dcterms:created xsi:type="dcterms:W3CDTF">2018-07-06T15:40:16Z</dcterms:created>
  <dcterms:modified xsi:type="dcterms:W3CDTF">2024-09-25T12:07:24Z</dcterms:modified>
</cp:coreProperties>
</file>